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65" r:id="rId3"/>
    <p:sldId id="266" r:id="rId4"/>
    <p:sldId id="263" r:id="rId5"/>
    <p:sldId id="270" r:id="rId6"/>
    <p:sldId id="271" r:id="rId7"/>
    <p:sldId id="279" r:id="rId8"/>
    <p:sldId id="280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8558C-EDCD-4AB2-9680-03CED7234854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0DBD8FE-680C-4A6D-ACCC-81BB905C19B9}">
      <dgm:prSet/>
      <dgm:spPr/>
      <dgm:t>
        <a:bodyPr/>
        <a:lstStyle/>
        <a:p>
          <a:r>
            <a:rPr lang="en-US" dirty="0"/>
            <a:t>Balance in all accounts - $7,234.46</a:t>
          </a:r>
        </a:p>
      </dgm:t>
    </dgm:pt>
    <dgm:pt modelId="{A3579A0E-28C7-472C-A508-9F8024DDEF63}" type="parTrans" cxnId="{CA3391F1-37A6-476C-BEFE-DF5E664C030E}">
      <dgm:prSet/>
      <dgm:spPr/>
      <dgm:t>
        <a:bodyPr/>
        <a:lstStyle/>
        <a:p>
          <a:endParaRPr lang="en-US"/>
        </a:p>
      </dgm:t>
    </dgm:pt>
    <dgm:pt modelId="{8E7F6C04-92E3-45B5-89F4-FAC87BB1B9D6}" type="sibTrans" cxnId="{CA3391F1-37A6-476C-BEFE-DF5E664C030E}">
      <dgm:prSet/>
      <dgm:spPr/>
      <dgm:t>
        <a:bodyPr/>
        <a:lstStyle/>
        <a:p>
          <a:endParaRPr lang="en-US"/>
        </a:p>
      </dgm:t>
    </dgm:pt>
    <dgm:pt modelId="{C85111D8-7452-455A-A8B7-39CAC69D455B}">
      <dgm:prSet/>
      <dgm:spPr/>
      <dgm:t>
        <a:bodyPr/>
        <a:lstStyle/>
        <a:p>
          <a:pPr algn="ctr">
            <a:buFontTx/>
            <a:buNone/>
          </a:pPr>
          <a:r>
            <a:rPr lang="en-US" dirty="0"/>
            <a:t>Checking - $5,220.03</a:t>
          </a:r>
        </a:p>
      </dgm:t>
    </dgm:pt>
    <dgm:pt modelId="{11E12F5C-1AA7-4290-B08C-44CAA7DD02FF}" type="parTrans" cxnId="{29B878F6-C085-4F2C-A70F-7F49E3E9E8F0}">
      <dgm:prSet/>
      <dgm:spPr/>
      <dgm:t>
        <a:bodyPr/>
        <a:lstStyle/>
        <a:p>
          <a:endParaRPr lang="en-US"/>
        </a:p>
      </dgm:t>
    </dgm:pt>
    <dgm:pt modelId="{2CE3B475-6A38-40DD-ABCB-6CEF68A77219}" type="sibTrans" cxnId="{29B878F6-C085-4F2C-A70F-7F49E3E9E8F0}">
      <dgm:prSet/>
      <dgm:spPr/>
      <dgm:t>
        <a:bodyPr/>
        <a:lstStyle/>
        <a:p>
          <a:endParaRPr lang="en-US"/>
        </a:p>
      </dgm:t>
    </dgm:pt>
    <dgm:pt modelId="{279D325A-4623-4924-B366-1CBE39C5FA95}">
      <dgm:prSet/>
      <dgm:spPr/>
      <dgm:t>
        <a:bodyPr/>
        <a:lstStyle/>
        <a:p>
          <a:pPr algn="ctr">
            <a:buFontTx/>
            <a:buNone/>
          </a:pPr>
          <a:r>
            <a:rPr lang="en-US" dirty="0"/>
            <a:t>Savings - $2,014.43</a:t>
          </a:r>
        </a:p>
      </dgm:t>
    </dgm:pt>
    <dgm:pt modelId="{0F426FFB-5B0C-48A1-9373-0BD8EE8B286F}" type="parTrans" cxnId="{C8E009F9-AF54-43C8-B506-DB7B240C0863}">
      <dgm:prSet/>
      <dgm:spPr/>
      <dgm:t>
        <a:bodyPr/>
        <a:lstStyle/>
        <a:p>
          <a:endParaRPr lang="en-US"/>
        </a:p>
      </dgm:t>
    </dgm:pt>
    <dgm:pt modelId="{FAA34FA5-0713-4626-80B9-3428E07F6E43}" type="sibTrans" cxnId="{C8E009F9-AF54-43C8-B506-DB7B240C0863}">
      <dgm:prSet/>
      <dgm:spPr/>
      <dgm:t>
        <a:bodyPr/>
        <a:lstStyle/>
        <a:p>
          <a:endParaRPr lang="en-US"/>
        </a:p>
      </dgm:t>
    </dgm:pt>
    <dgm:pt modelId="{62115A07-1226-4B42-AA4A-2EBFEAF693F0}" type="pres">
      <dgm:prSet presAssocID="{A798558C-EDCD-4AB2-9680-03CED7234854}" presName="Name0" presStyleCnt="0">
        <dgm:presLayoutVars>
          <dgm:dir/>
          <dgm:animLvl val="lvl"/>
          <dgm:resizeHandles val="exact"/>
        </dgm:presLayoutVars>
      </dgm:prSet>
      <dgm:spPr/>
    </dgm:pt>
    <dgm:pt modelId="{D1623480-56A1-4225-9D20-E9BD2C38B781}" type="pres">
      <dgm:prSet presAssocID="{B0DBD8FE-680C-4A6D-ACCC-81BB905C19B9}" presName="composite" presStyleCnt="0"/>
      <dgm:spPr/>
    </dgm:pt>
    <dgm:pt modelId="{EE6492C1-6B15-4D53-827C-4D9E54EA9EF7}" type="pres">
      <dgm:prSet presAssocID="{B0DBD8FE-680C-4A6D-ACCC-81BB905C19B9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0BBF9C2B-9F63-4EE8-97DF-F91F40525375}" type="pres">
      <dgm:prSet presAssocID="{B0DBD8FE-680C-4A6D-ACCC-81BB905C19B9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C16090C-AE1E-4881-B131-8437A4635F04}" type="presOf" srcId="{A798558C-EDCD-4AB2-9680-03CED7234854}" destId="{62115A07-1226-4B42-AA4A-2EBFEAF693F0}" srcOrd="0" destOrd="0" presId="urn:microsoft.com/office/officeart/2005/8/layout/hList1"/>
    <dgm:cxn modelId="{79F09770-F54A-4176-ABFA-4A85E62C9C2F}" type="presOf" srcId="{C85111D8-7452-455A-A8B7-39CAC69D455B}" destId="{0BBF9C2B-9F63-4EE8-97DF-F91F40525375}" srcOrd="0" destOrd="0" presId="urn:microsoft.com/office/officeart/2005/8/layout/hList1"/>
    <dgm:cxn modelId="{ACEA0C88-BC41-4236-91FC-E463750D83FF}" type="presOf" srcId="{B0DBD8FE-680C-4A6D-ACCC-81BB905C19B9}" destId="{EE6492C1-6B15-4D53-827C-4D9E54EA9EF7}" srcOrd="0" destOrd="0" presId="urn:microsoft.com/office/officeart/2005/8/layout/hList1"/>
    <dgm:cxn modelId="{D94488D3-7F68-4EC7-9721-6240D5E11831}" type="presOf" srcId="{279D325A-4623-4924-B366-1CBE39C5FA95}" destId="{0BBF9C2B-9F63-4EE8-97DF-F91F40525375}" srcOrd="0" destOrd="1" presId="urn:microsoft.com/office/officeart/2005/8/layout/hList1"/>
    <dgm:cxn modelId="{CA3391F1-37A6-476C-BEFE-DF5E664C030E}" srcId="{A798558C-EDCD-4AB2-9680-03CED7234854}" destId="{B0DBD8FE-680C-4A6D-ACCC-81BB905C19B9}" srcOrd="0" destOrd="0" parTransId="{A3579A0E-28C7-472C-A508-9F8024DDEF63}" sibTransId="{8E7F6C04-92E3-45B5-89F4-FAC87BB1B9D6}"/>
    <dgm:cxn modelId="{29B878F6-C085-4F2C-A70F-7F49E3E9E8F0}" srcId="{B0DBD8FE-680C-4A6D-ACCC-81BB905C19B9}" destId="{C85111D8-7452-455A-A8B7-39CAC69D455B}" srcOrd="0" destOrd="0" parTransId="{11E12F5C-1AA7-4290-B08C-44CAA7DD02FF}" sibTransId="{2CE3B475-6A38-40DD-ABCB-6CEF68A77219}"/>
    <dgm:cxn modelId="{C8E009F9-AF54-43C8-B506-DB7B240C0863}" srcId="{B0DBD8FE-680C-4A6D-ACCC-81BB905C19B9}" destId="{279D325A-4623-4924-B366-1CBE39C5FA95}" srcOrd="1" destOrd="0" parTransId="{0F426FFB-5B0C-48A1-9373-0BD8EE8B286F}" sibTransId="{FAA34FA5-0713-4626-80B9-3428E07F6E43}"/>
    <dgm:cxn modelId="{14A970F4-A0AC-4902-B471-2A53459E6644}" type="presParOf" srcId="{62115A07-1226-4B42-AA4A-2EBFEAF693F0}" destId="{D1623480-56A1-4225-9D20-E9BD2C38B781}" srcOrd="0" destOrd="0" presId="urn:microsoft.com/office/officeart/2005/8/layout/hList1"/>
    <dgm:cxn modelId="{07E738B8-5F7D-45C0-B37A-8D8E1892B92E}" type="presParOf" srcId="{D1623480-56A1-4225-9D20-E9BD2C38B781}" destId="{EE6492C1-6B15-4D53-827C-4D9E54EA9EF7}" srcOrd="0" destOrd="0" presId="urn:microsoft.com/office/officeart/2005/8/layout/hList1"/>
    <dgm:cxn modelId="{02ACFF86-C318-4A0B-AF07-8D826389852A}" type="presParOf" srcId="{D1623480-56A1-4225-9D20-E9BD2C38B781}" destId="{0BBF9C2B-9F63-4EE8-97DF-F91F4052537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492C1-6B15-4D53-827C-4D9E54EA9EF7}">
      <dsp:nvSpPr>
        <dsp:cNvPr id="0" name=""/>
        <dsp:cNvSpPr/>
      </dsp:nvSpPr>
      <dsp:spPr>
        <a:xfrm>
          <a:off x="0" y="23647"/>
          <a:ext cx="9784079" cy="18751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824" tIns="211328" rIns="369824" bIns="211328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Balance in all accounts - $7,234.46</a:t>
          </a:r>
        </a:p>
      </dsp:txBody>
      <dsp:txXfrm>
        <a:off x="0" y="23647"/>
        <a:ext cx="9784079" cy="1875104"/>
      </dsp:txXfrm>
    </dsp:sp>
    <dsp:sp modelId="{0BBF9C2B-9F63-4EE8-97DF-F91F40525375}">
      <dsp:nvSpPr>
        <dsp:cNvPr id="0" name=""/>
        <dsp:cNvSpPr/>
      </dsp:nvSpPr>
      <dsp:spPr>
        <a:xfrm>
          <a:off x="0" y="1898752"/>
          <a:ext cx="9784079" cy="228384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277368" rIns="369824" bIns="416052" numCol="1" spcCol="1270" anchor="t" anchorCtr="0">
          <a:noAutofit/>
        </a:bodyPr>
        <a:lstStyle/>
        <a:p>
          <a:pPr marL="285750" lvl="1" indent="-285750" algn="ctr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5200" kern="1200" dirty="0"/>
            <a:t>Checking - $5,220.03</a:t>
          </a:r>
        </a:p>
        <a:p>
          <a:pPr marL="285750" lvl="1" indent="-285750" algn="ctr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5200" kern="1200" dirty="0"/>
            <a:t>Savings - $2,014.43</a:t>
          </a:r>
        </a:p>
      </dsp:txBody>
      <dsp:txXfrm>
        <a:off x="0" y="1898752"/>
        <a:ext cx="9784079" cy="2283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62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8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D62726E-379B-B349-9EED-81ED093FA806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2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7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FA1846-DA80-1C48-A609-854EA85C59AD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303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7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5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9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0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5445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93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/>
              <a:schemeClr val="bg2">
                <a:shade val="91000"/>
                <a:satMod val="105000"/>
              </a:schemeClr>
            </a:duotone>
            <a:extLst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C828AE3-FA58-43DF-B083-6AA3C102A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5B99C2-E194-4FD3-A612-3244CCA2E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1914860"/>
            <a:ext cx="10905066" cy="247425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Sky Warriors Booster Club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AF9CD9-31C2-43D9-9F5C-A0E097262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5668" cy="2286000"/>
          </a:xfrm>
          <a:prstGeom prst="rect">
            <a:avLst/>
          </a:prstGeom>
          <a:solidFill>
            <a:schemeClr val="bg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C5C12-53A8-4C97-B5CF-E9474D60A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7001"/>
            <a:ext cx="9144000" cy="1129553"/>
          </a:xfrm>
        </p:spPr>
        <p:txBody>
          <a:bodyPr anchor="ctr">
            <a:normAutofit/>
          </a:bodyPr>
          <a:lstStyle/>
          <a:p>
            <a:r>
              <a:rPr lang="en-US" sz="2800" b="1" dirty="0"/>
              <a:t>February 12, 2019 Meeting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A57A26-ECBF-4A8A-B307-41F0BDD94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634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2BEE-0057-4540-BD77-E02D9F65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Military ball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D028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3398-A92C-400D-9C80-C2A89E6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962390" cy="5443369"/>
          </a:xfrm>
        </p:spPr>
        <p:txBody>
          <a:bodyPr anchor="ctr"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Friday 8</a:t>
            </a:r>
            <a:r>
              <a:rPr lang="en-US" baseline="30000" dirty="0"/>
              <a:t>th</a:t>
            </a:r>
            <a:r>
              <a:rPr lang="en-US" dirty="0"/>
              <a:t> - 4:30pm</a:t>
            </a:r>
          </a:p>
          <a:p>
            <a:pPr lvl="2"/>
            <a:r>
              <a:rPr lang="en-US" dirty="0"/>
              <a:t>Start putting up lights in the courtyard and well as bringing in our table decorations</a:t>
            </a:r>
          </a:p>
          <a:p>
            <a:pPr lvl="1"/>
            <a:r>
              <a:rPr lang="en-US" dirty="0"/>
              <a:t>Saturday 9</a:t>
            </a:r>
            <a:r>
              <a:rPr lang="en-US" baseline="30000" dirty="0"/>
              <a:t>th</a:t>
            </a:r>
            <a:r>
              <a:rPr lang="en-US" dirty="0"/>
              <a:t> -</a:t>
            </a:r>
          </a:p>
          <a:p>
            <a:pPr lvl="2"/>
            <a:r>
              <a:rPr lang="en-US" dirty="0"/>
              <a:t>Finalize courtyard and table decorations – Noon – 2pm</a:t>
            </a:r>
          </a:p>
          <a:p>
            <a:pPr lvl="2"/>
            <a:r>
              <a:rPr lang="en-US" dirty="0"/>
              <a:t>Chaperones at check in table by 5:30pm</a:t>
            </a:r>
          </a:p>
          <a:p>
            <a:pPr lvl="2"/>
            <a:r>
              <a:rPr lang="en-US" dirty="0"/>
              <a:t>Social hour beings at 5:00pm</a:t>
            </a:r>
          </a:p>
          <a:p>
            <a:pPr lvl="2"/>
            <a:r>
              <a:rPr lang="en-US" dirty="0"/>
              <a:t>Program starts at 6:00pm</a:t>
            </a:r>
          </a:p>
          <a:p>
            <a:pPr lvl="2"/>
            <a:r>
              <a:rPr lang="en-US" dirty="0"/>
              <a:t>Dinner is served at approximately 7:00pm</a:t>
            </a:r>
          </a:p>
          <a:p>
            <a:pPr lvl="2"/>
            <a:r>
              <a:rPr lang="en-US" dirty="0"/>
              <a:t>Dancing begins at 8:00pm</a:t>
            </a:r>
          </a:p>
          <a:p>
            <a:pPr lvl="2"/>
            <a:r>
              <a:rPr lang="en-US" dirty="0"/>
              <a:t>Event concludes at XXX</a:t>
            </a:r>
          </a:p>
          <a:p>
            <a:pPr lvl="2"/>
            <a:r>
              <a:rPr lang="en-US" dirty="0"/>
              <a:t>Decorations taken down that night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7850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2BEE-0057-4540-BD77-E02D9F65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Military ball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D028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3398-A92C-400D-9C80-C2A89E6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962390" cy="5443369"/>
          </a:xfrm>
        </p:spPr>
        <p:txBody>
          <a:bodyPr anchor="ctr"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dirty="0"/>
              <a:t>We are in charge of lighting the courtyard </a:t>
            </a:r>
          </a:p>
          <a:p>
            <a:pPr lvl="1"/>
            <a:r>
              <a:rPr lang="en-US" dirty="0"/>
              <a:t>Help decorating is needed but doesn’t require you to chaperone</a:t>
            </a:r>
          </a:p>
          <a:p>
            <a:pPr lvl="1"/>
            <a:r>
              <a:rPr lang="en-US" dirty="0"/>
              <a:t>Chaperones needed</a:t>
            </a:r>
          </a:p>
          <a:p>
            <a:pPr lvl="2"/>
            <a:r>
              <a:rPr lang="en-US" dirty="0"/>
              <a:t>Ratio is 1:10 so number needed with depend on our attendance</a:t>
            </a:r>
          </a:p>
          <a:p>
            <a:pPr lvl="2"/>
            <a:r>
              <a:rPr lang="en-US" dirty="0"/>
              <a:t>Dinner is included</a:t>
            </a:r>
          </a:p>
          <a:p>
            <a:pPr lvl="2"/>
            <a:r>
              <a:rPr lang="en-US" dirty="0"/>
              <a:t>Dress for chaperones is formal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4432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75778-8865-451E-A418-58B337FE5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71C24-4812-44FD-A330-3B5B6CF2D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00" y="2167391"/>
            <a:ext cx="7534366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800" dirty="0">
                <a:solidFill>
                  <a:schemeClr val="tx2"/>
                </a:solidFill>
              </a:rPr>
              <a:t>PTSA Booster’s flea market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2B9B1-C241-4F94-A376-32096C213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107" y="2167391"/>
            <a:ext cx="3094759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Saturday, March 28th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9720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2BEE-0057-4540-BD77-E02D9F65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PTSA Booster’s Flea market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D028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3398-A92C-400D-9C80-C2A89E6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962390" cy="5443369"/>
          </a:xfrm>
        </p:spPr>
        <p:txBody>
          <a:bodyPr anchor="ctr"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dirty="0"/>
              <a:t>Saturday, March 28</a:t>
            </a:r>
            <a:r>
              <a:rPr lang="en-US" baseline="30000" dirty="0"/>
              <a:t>th</a:t>
            </a:r>
            <a:r>
              <a:rPr lang="en-US" dirty="0"/>
              <a:t> - PTSA has reserved the parking lot</a:t>
            </a:r>
          </a:p>
          <a:p>
            <a:pPr lvl="2"/>
            <a:r>
              <a:rPr lang="en-US" dirty="0"/>
              <a:t>All Booster Clubs are welcome to participate</a:t>
            </a:r>
          </a:p>
          <a:p>
            <a:pPr lvl="2"/>
            <a:r>
              <a:rPr lang="en-US" dirty="0"/>
              <a:t>Time is to be determined but looking like 9 -12</a:t>
            </a:r>
          </a:p>
          <a:p>
            <a:pPr lvl="2"/>
            <a:r>
              <a:rPr lang="en-US" dirty="0"/>
              <a:t>Tentatively there will be food trucks – if this falls through we may be able to sell food cooked on our grill</a:t>
            </a:r>
          </a:p>
          <a:p>
            <a:pPr lvl="2"/>
            <a:r>
              <a:rPr lang="en-US" dirty="0"/>
              <a:t>We will need to bring our own tables</a:t>
            </a:r>
          </a:p>
          <a:p>
            <a:pPr lvl="2"/>
            <a:r>
              <a:rPr lang="en-US" dirty="0"/>
              <a:t>Each booth will make their own sales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1165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2BEE-0057-4540-BD77-E02D9F65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PTSA Booster’s Flea market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D028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3398-A92C-400D-9C80-C2A89E6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962390" cy="5443369"/>
          </a:xfrm>
        </p:spPr>
        <p:txBody>
          <a:bodyPr anchor="ctr"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sz="2400" dirty="0"/>
              <a:t>Are we interested in doing this?</a:t>
            </a:r>
          </a:p>
          <a:p>
            <a:pPr lvl="1"/>
            <a:r>
              <a:rPr lang="en-US" dirty="0"/>
              <a:t>We need a volunteer committee of at 5-10 people</a:t>
            </a:r>
          </a:p>
          <a:p>
            <a:pPr lvl="2"/>
            <a:r>
              <a:rPr lang="en-US" dirty="0"/>
              <a:t>Collect donations for the sale before the event</a:t>
            </a:r>
          </a:p>
          <a:p>
            <a:pPr lvl="2"/>
            <a:r>
              <a:rPr lang="en-US" dirty="0"/>
              <a:t>Price everything</a:t>
            </a:r>
          </a:p>
          <a:p>
            <a:pPr lvl="2"/>
            <a:r>
              <a:rPr lang="en-US" dirty="0"/>
              <a:t>Work the day of the event</a:t>
            </a:r>
          </a:p>
          <a:p>
            <a:pPr lvl="3"/>
            <a:r>
              <a:rPr lang="en-US" dirty="0"/>
              <a:t>Setup</a:t>
            </a:r>
          </a:p>
          <a:p>
            <a:pPr lvl="3"/>
            <a:r>
              <a:rPr lang="en-US" dirty="0"/>
              <a:t>Sales</a:t>
            </a:r>
          </a:p>
          <a:p>
            <a:pPr lvl="3"/>
            <a:r>
              <a:rPr lang="en-US" dirty="0"/>
              <a:t>Breakdown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6362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75778-8865-451E-A418-58B337FE5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71C24-4812-44FD-A330-3B5B6CF2D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00" y="2167391"/>
            <a:ext cx="6280927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>
                <a:solidFill>
                  <a:schemeClr val="tx2"/>
                </a:solidFill>
              </a:rPr>
              <a:t>Silent Auction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2B9B1-C241-4F94-A376-32096C213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107" y="2167391"/>
            <a:ext cx="3094759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Saturday, May  11th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5537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2BEE-0057-4540-BD77-E02D9F65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Silent auction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D028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3398-A92C-400D-9C80-C2A89E6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962390" cy="5443369"/>
          </a:xfrm>
        </p:spPr>
        <p:txBody>
          <a:bodyPr anchor="ctr"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sz="2400" dirty="0"/>
              <a:t>Volunteers to solicit donations from local business</a:t>
            </a:r>
          </a:p>
          <a:p>
            <a:pPr lvl="2"/>
            <a:r>
              <a:rPr lang="en-US" sz="2200" dirty="0"/>
              <a:t>Businesses will be assigned so there isn’t crossover</a:t>
            </a:r>
          </a:p>
          <a:p>
            <a:pPr lvl="2"/>
            <a:r>
              <a:rPr lang="en-US" sz="2200" dirty="0"/>
              <a:t>If you have a personal connection, let me know</a:t>
            </a:r>
          </a:p>
          <a:p>
            <a:pPr lvl="2"/>
            <a:r>
              <a:rPr lang="en-US" sz="2200" dirty="0"/>
              <a:t>If you have suggestions for business, let me know</a:t>
            </a:r>
          </a:p>
          <a:p>
            <a:pPr lvl="1"/>
            <a:r>
              <a:rPr lang="en-US" sz="2400" dirty="0"/>
              <a:t>Volunteers to help set up auction items before the Awards Banquet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925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75778-8865-451E-A418-58B337FE5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E20A2D-3503-458D-90B8-789D3527C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00" y="2167391"/>
            <a:ext cx="6280927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>
                <a:solidFill>
                  <a:schemeClr val="tx2"/>
                </a:solidFill>
              </a:rPr>
              <a:t>Current Financials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1CE74-F35C-48B0-A7DE-E3F03A566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062" y="2167391"/>
            <a:ext cx="3359804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400" dirty="0"/>
              <a:t>As of January 31, 2019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2182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4F90F8-688B-4FD8-AFF8-43885F5FF6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7366BA-4732-4DCF-A9F9-DD4104E0C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4176"/>
            <a:ext cx="12189435" cy="150876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Current Financial Picture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4023E9-F186-404F-A919-838BB82966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675347"/>
              </p:ext>
            </p:extLst>
          </p:nvPr>
        </p:nvGraphicFramePr>
        <p:xfrm>
          <a:off x="1202919" y="2011680"/>
          <a:ext cx="9784080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663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75778-8865-451E-A418-58B337FE5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71C24-4812-44FD-A330-3B5B6CF2D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00" y="2167391"/>
            <a:ext cx="6280927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Upcoming Events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2B9B1-C241-4F94-A376-32096C213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107" y="2167391"/>
            <a:ext cx="3094759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February, March, April &amp; May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580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2BEE-0057-4540-BD77-E02D9F65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February Events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3398-A92C-400D-9C80-C2A89E6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962390" cy="5443369"/>
          </a:xfrm>
        </p:spPr>
        <p:txBody>
          <a:bodyPr anchor="ctr"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Friday 15</a:t>
            </a:r>
            <a:r>
              <a:rPr lang="en-US" baseline="30000" dirty="0"/>
              <a:t>th</a:t>
            </a:r>
            <a:r>
              <a:rPr lang="en-US" dirty="0"/>
              <a:t> – End of 4</a:t>
            </a:r>
            <a:r>
              <a:rPr lang="en-US" baseline="30000" dirty="0"/>
              <a:t>th</a:t>
            </a:r>
            <a:r>
              <a:rPr lang="en-US" dirty="0"/>
              <a:t> 6 weeks</a:t>
            </a:r>
          </a:p>
          <a:p>
            <a:pPr lvl="1"/>
            <a:r>
              <a:rPr lang="en-US" dirty="0"/>
              <a:t>Monday &amp; Tuesday 18</a:t>
            </a:r>
            <a:r>
              <a:rPr lang="en-US" baseline="30000" dirty="0"/>
              <a:t>th</a:t>
            </a:r>
            <a:r>
              <a:rPr lang="en-US" dirty="0"/>
              <a:t> &amp; 19</a:t>
            </a:r>
            <a:r>
              <a:rPr lang="en-US" baseline="30000" dirty="0"/>
              <a:t>th</a:t>
            </a:r>
            <a:r>
              <a:rPr lang="en-US" dirty="0"/>
              <a:t> – No School</a:t>
            </a:r>
          </a:p>
          <a:p>
            <a:pPr lvl="1"/>
            <a:r>
              <a:rPr lang="en-US" dirty="0"/>
              <a:t>Tuesday 19</a:t>
            </a:r>
            <a:r>
              <a:rPr lang="en-US" baseline="30000" dirty="0"/>
              <a:t>th</a:t>
            </a:r>
            <a:r>
              <a:rPr lang="en-US" dirty="0"/>
              <a:t> – Recruiting Clinic</a:t>
            </a:r>
          </a:p>
          <a:p>
            <a:pPr lvl="1"/>
            <a:r>
              <a:rPr lang="en-US" dirty="0"/>
              <a:t>Thursday 28</a:t>
            </a:r>
            <a:r>
              <a:rPr lang="en-US" baseline="30000" dirty="0"/>
              <a:t>th</a:t>
            </a:r>
            <a:r>
              <a:rPr lang="en-US" dirty="0"/>
              <a:t> – RSVP Deadline for Military Ball</a:t>
            </a:r>
          </a:p>
          <a:p>
            <a:pPr lvl="1"/>
            <a:r>
              <a:rPr lang="en-US" dirty="0"/>
              <a:t>Saturday 23</a:t>
            </a:r>
            <a:r>
              <a:rPr lang="en-US" baseline="30000" dirty="0"/>
              <a:t>rd</a:t>
            </a:r>
            <a:r>
              <a:rPr lang="en-US" dirty="0"/>
              <a:t> – Bataan March – parent volunteers needed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560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2BEE-0057-4540-BD77-E02D9F65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march Events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3398-A92C-400D-9C80-C2A89E6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962390" cy="5443369"/>
          </a:xfrm>
        </p:spPr>
        <p:txBody>
          <a:bodyPr anchor="ctr"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dirty="0"/>
              <a:t>Friday 8</a:t>
            </a:r>
            <a:r>
              <a:rPr lang="en-US" baseline="30000" dirty="0"/>
              <a:t>th</a:t>
            </a:r>
            <a:r>
              <a:rPr lang="en-US" dirty="0"/>
              <a:t> – Begin decorating for Military Ball</a:t>
            </a:r>
          </a:p>
          <a:p>
            <a:pPr lvl="1"/>
            <a:r>
              <a:rPr lang="en-US" dirty="0"/>
              <a:t>Saturday 9</a:t>
            </a:r>
            <a:r>
              <a:rPr lang="en-US" baseline="30000" dirty="0"/>
              <a:t>th</a:t>
            </a:r>
            <a:r>
              <a:rPr lang="en-US" dirty="0"/>
              <a:t> – Military Ball 6pm RRHS</a:t>
            </a:r>
          </a:p>
          <a:p>
            <a:pPr lvl="1"/>
            <a:r>
              <a:rPr lang="en-US" dirty="0"/>
              <a:t>Tuesday 12</a:t>
            </a:r>
            <a:r>
              <a:rPr lang="en-US" baseline="30000" dirty="0"/>
              <a:t>th</a:t>
            </a:r>
            <a:r>
              <a:rPr lang="en-US" dirty="0"/>
              <a:t> – Booster Club Meeting</a:t>
            </a:r>
          </a:p>
          <a:p>
            <a:pPr lvl="1"/>
            <a:r>
              <a:rPr lang="en-US" dirty="0"/>
              <a:t>Monday – Friday 18</a:t>
            </a:r>
            <a:r>
              <a:rPr lang="en-US" baseline="30000" dirty="0"/>
              <a:t>th</a:t>
            </a:r>
            <a:r>
              <a:rPr lang="en-US" dirty="0"/>
              <a:t> thru 22</a:t>
            </a:r>
            <a:r>
              <a:rPr lang="en-US" baseline="30000" dirty="0"/>
              <a:t>nd</a:t>
            </a:r>
            <a:r>
              <a:rPr lang="en-US" dirty="0"/>
              <a:t> – Spring Break</a:t>
            </a:r>
          </a:p>
          <a:p>
            <a:pPr lvl="1"/>
            <a:r>
              <a:rPr lang="en-US" dirty="0"/>
              <a:t>Saturday 28</a:t>
            </a:r>
            <a:r>
              <a:rPr lang="en-US" baseline="30000" dirty="0"/>
              <a:t>th</a:t>
            </a:r>
            <a:r>
              <a:rPr lang="en-US" dirty="0"/>
              <a:t> – PTSA Booster Club Flea Market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031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2BEE-0057-4540-BD77-E02D9F65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April Events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3398-A92C-400D-9C80-C2A89E6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962390" cy="5443369"/>
          </a:xfrm>
        </p:spPr>
        <p:txBody>
          <a:bodyPr anchor="ctr"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dirty="0"/>
              <a:t>Saturday 6</a:t>
            </a:r>
            <a:r>
              <a:rPr lang="en-US" baseline="30000" dirty="0"/>
              <a:t>th</a:t>
            </a:r>
            <a:r>
              <a:rPr lang="en-US" dirty="0"/>
              <a:t> – Hal Aaron Competition at McNeil</a:t>
            </a:r>
          </a:p>
          <a:p>
            <a:pPr lvl="1"/>
            <a:r>
              <a:rPr lang="en-US" dirty="0"/>
              <a:t>Tuesday  - Saturday 9</a:t>
            </a:r>
            <a:r>
              <a:rPr lang="en-US" baseline="30000" dirty="0"/>
              <a:t>th</a:t>
            </a:r>
            <a:r>
              <a:rPr lang="en-US" dirty="0"/>
              <a:t> – 13</a:t>
            </a:r>
            <a:r>
              <a:rPr lang="en-US" baseline="30000" dirty="0"/>
              <a:t>th</a:t>
            </a:r>
            <a:r>
              <a:rPr lang="en-US" dirty="0"/>
              <a:t> - Spring Trip</a:t>
            </a:r>
          </a:p>
          <a:p>
            <a:pPr lvl="1"/>
            <a:r>
              <a:rPr lang="en-US" dirty="0"/>
              <a:t>Saturday 13</a:t>
            </a:r>
            <a:r>
              <a:rPr lang="en-US" baseline="30000" dirty="0"/>
              <a:t>th</a:t>
            </a:r>
            <a:r>
              <a:rPr lang="en-US" dirty="0"/>
              <a:t> – Prom</a:t>
            </a:r>
          </a:p>
          <a:p>
            <a:pPr lvl="1"/>
            <a:r>
              <a:rPr lang="en-US" dirty="0"/>
              <a:t>Friday 19</a:t>
            </a:r>
            <a:r>
              <a:rPr lang="en-US" baseline="30000" dirty="0"/>
              <a:t>th</a:t>
            </a:r>
            <a:r>
              <a:rPr lang="en-US" dirty="0"/>
              <a:t> – Holiday – No School</a:t>
            </a:r>
          </a:p>
          <a:p>
            <a:pPr lvl="1"/>
            <a:r>
              <a:rPr lang="en-US" dirty="0"/>
              <a:t>Saturday 27</a:t>
            </a:r>
            <a:r>
              <a:rPr lang="en-US" baseline="30000" dirty="0"/>
              <a:t>th</a:t>
            </a:r>
            <a:r>
              <a:rPr lang="en-US" dirty="0"/>
              <a:t> – </a:t>
            </a:r>
            <a:r>
              <a:rPr lang="en-US" dirty="0" err="1"/>
              <a:t>Interflight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2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2BEE-0057-4540-BD77-E02D9F65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62" y="774550"/>
            <a:ext cx="2696285" cy="544336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May Events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946146-9FF7-4B29-97F2-EA1CB3876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3398-A92C-400D-9C80-C2A89E67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523" y="774551"/>
            <a:ext cx="6962390" cy="5443369"/>
          </a:xfrm>
        </p:spPr>
        <p:txBody>
          <a:bodyPr anchor="ctr"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dirty="0"/>
              <a:t>Monday May 6</a:t>
            </a:r>
            <a:r>
              <a:rPr lang="en-US" baseline="30000" dirty="0"/>
              <a:t>th</a:t>
            </a:r>
            <a:r>
              <a:rPr lang="en-US" dirty="0"/>
              <a:t> – Last day to purchase JROTC Yearbooks</a:t>
            </a:r>
          </a:p>
          <a:p>
            <a:pPr lvl="1"/>
            <a:r>
              <a:rPr lang="en-US" dirty="0"/>
              <a:t>Saturday 11</a:t>
            </a:r>
            <a:r>
              <a:rPr lang="en-US" baseline="30000" dirty="0"/>
              <a:t>th</a:t>
            </a:r>
            <a:r>
              <a:rPr lang="en-US" dirty="0"/>
              <a:t> – AFJROTC Awards Banquet</a:t>
            </a:r>
          </a:p>
          <a:p>
            <a:pPr lvl="1"/>
            <a:r>
              <a:rPr lang="en-US" dirty="0"/>
              <a:t>Monday 13</a:t>
            </a:r>
            <a:r>
              <a:rPr lang="en-US" baseline="30000" dirty="0"/>
              <a:t>th</a:t>
            </a:r>
            <a:r>
              <a:rPr lang="en-US" dirty="0"/>
              <a:t> – Start of Uniform Turn-In </a:t>
            </a:r>
          </a:p>
          <a:p>
            <a:pPr lvl="1"/>
            <a:r>
              <a:rPr lang="en-US" dirty="0"/>
              <a:t>Monday – Thursday 20</a:t>
            </a:r>
            <a:r>
              <a:rPr lang="en-US" baseline="30000" dirty="0"/>
              <a:t>th</a:t>
            </a:r>
            <a:r>
              <a:rPr lang="en-US" dirty="0"/>
              <a:t> – 23</a:t>
            </a:r>
            <a:r>
              <a:rPr lang="en-US" baseline="30000" dirty="0"/>
              <a:t>rd</a:t>
            </a:r>
            <a:r>
              <a:rPr lang="en-US" dirty="0"/>
              <a:t> – Finals</a:t>
            </a:r>
          </a:p>
          <a:p>
            <a:pPr lvl="1"/>
            <a:r>
              <a:rPr lang="en-US" dirty="0"/>
              <a:t>Friday 24</a:t>
            </a:r>
            <a:r>
              <a:rPr lang="en-US" baseline="30000" dirty="0"/>
              <a:t>th</a:t>
            </a:r>
            <a:r>
              <a:rPr lang="en-US" dirty="0"/>
              <a:t> – Staff Development Day – No School</a:t>
            </a:r>
          </a:p>
          <a:p>
            <a:pPr lvl="1"/>
            <a:r>
              <a:rPr lang="en-US" dirty="0"/>
              <a:t>Monday 27</a:t>
            </a:r>
            <a:r>
              <a:rPr lang="en-US" baseline="30000" dirty="0"/>
              <a:t>th</a:t>
            </a:r>
            <a:r>
              <a:rPr lang="en-US" dirty="0"/>
              <a:t> – Holiday – No School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864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E75778-8865-451E-A418-58B337FE5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71C24-4812-44FD-A330-3B5B6CF2D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00" y="2167391"/>
            <a:ext cx="6280927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>
                <a:solidFill>
                  <a:schemeClr val="tx2"/>
                </a:solidFill>
              </a:rPr>
              <a:t>Military ball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2B9B1-C241-4F94-A376-32096C213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107" y="2167391"/>
            <a:ext cx="3094759" cy="25232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Saturday, March 9th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4277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494</Words>
  <Application>Microsoft Office PowerPoint</Application>
  <PresentationFormat>Widescreen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Corbel</vt:lpstr>
      <vt:lpstr>Wingdings</vt:lpstr>
      <vt:lpstr>Banded</vt:lpstr>
      <vt:lpstr>Sky Warriors Booster Club</vt:lpstr>
      <vt:lpstr>Current Financials</vt:lpstr>
      <vt:lpstr>Current Financial Picture</vt:lpstr>
      <vt:lpstr>Upcoming Events</vt:lpstr>
      <vt:lpstr>February Events</vt:lpstr>
      <vt:lpstr>march Events</vt:lpstr>
      <vt:lpstr>April Events</vt:lpstr>
      <vt:lpstr>May Events</vt:lpstr>
      <vt:lpstr>Military ball</vt:lpstr>
      <vt:lpstr>Military ball</vt:lpstr>
      <vt:lpstr>Military ball</vt:lpstr>
      <vt:lpstr>PTSA Booster’s flea market</vt:lpstr>
      <vt:lpstr>PTSA Booster’s Flea market</vt:lpstr>
      <vt:lpstr>PTSA Booster’s Flea market</vt:lpstr>
      <vt:lpstr>Silent Auction</vt:lpstr>
      <vt:lpstr>Silent auction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 Warriors Booster Club</dc:title>
  <dc:creator>Stephanie Short</dc:creator>
  <cp:lastModifiedBy>Stephanie Short</cp:lastModifiedBy>
  <cp:revision>20</cp:revision>
  <dcterms:created xsi:type="dcterms:W3CDTF">2019-01-06T16:49:24Z</dcterms:created>
  <dcterms:modified xsi:type="dcterms:W3CDTF">2019-02-13T00:49:32Z</dcterms:modified>
</cp:coreProperties>
</file>